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472" r:id="rId2"/>
    <p:sldId id="473" r:id="rId3"/>
    <p:sldId id="474" r:id="rId4"/>
    <p:sldId id="475" r:id="rId5"/>
    <p:sldId id="43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3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003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EEE8"/>
    <a:srgbClr val="AE9BA8"/>
    <a:srgbClr val="043759"/>
    <a:srgbClr val="DBC888"/>
    <a:srgbClr val="00471D"/>
    <a:srgbClr val="42210B"/>
    <a:srgbClr val="CCE4D0"/>
    <a:srgbClr val="0DB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35CF8-674F-49A6-9A98-056A093E98C2}" v="1" dt="2021-11-16T17:30:00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 autoAdjust="0"/>
    <p:restoredTop sz="62313" autoAdjust="0"/>
  </p:normalViewPr>
  <p:slideViewPr>
    <p:cSldViewPr snapToGrid="0">
      <p:cViewPr varScale="1">
        <p:scale>
          <a:sx n="53" d="100"/>
          <a:sy n="53" d="100"/>
        </p:scale>
        <p:origin x="1220" y="44"/>
      </p:cViewPr>
      <p:guideLst>
        <p:guide pos="4634"/>
        <p:guide orient="horz" pos="2160"/>
        <p:guide pos="2003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B66F-0625-6B4D-93AD-A4D56D2E2CFE}" type="datetimeFigureOut">
              <a:rPr lang="pt-PT" smtClean="0"/>
              <a:t>14/12/2021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FC57-5B69-9A40-B314-52618A6269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661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C57-5B69-9A40-B314-52618A6269D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33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C57-5B69-9A40-B314-52618A6269DC}" type="slidenum">
              <a:rPr lang="pt-PT" smtClean="0">
                <a:solidFill>
                  <a:prstClr val="black"/>
                </a:solidFill>
              </a:rPr>
              <a:pPr/>
              <a:t>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C57-5B69-9A40-B314-52618A6269DC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C57-5B69-9A40-B314-52618A6269D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436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C57-5B69-9A40-B314-52618A6269D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7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59DFBC-0CDC-470E-9305-E8AA906E1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365688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2606777-20D4-445C-8901-F1763162478B}"/>
              </a:ext>
            </a:extLst>
          </p:cNvPr>
          <p:cNvSpPr/>
          <p:nvPr userDrawn="1"/>
        </p:nvSpPr>
        <p:spPr>
          <a:xfrm>
            <a:off x="664684" y="2721166"/>
            <a:ext cx="10862631" cy="4136834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50EA7A-656A-43D4-BD74-36EC4853DF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35300"/>
            <a:ext cx="9144000" cy="1577976"/>
          </a:xfrm>
        </p:spPr>
        <p:txBody>
          <a:bodyPr anchor="t">
            <a:normAutofit/>
          </a:bodyPr>
          <a:lstStyle>
            <a:lvl1pPr algn="ctr">
              <a:defRPr sz="8000">
                <a:solidFill>
                  <a:schemeClr val="accent4"/>
                </a:solidFill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A968AC-49A1-4E37-913E-EEC417B219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43611"/>
            <a:ext cx="9144000" cy="1158437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Solido Compressed Bold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DDEAF8-9A5F-45F1-A907-91DAE78BD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1"/>
            <a:ext cx="1523999" cy="25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8D4C0A0-B31B-4AD8-93D2-B373CB68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6" y="5850287"/>
            <a:ext cx="12202886" cy="557601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5B011E-8E34-4A92-9EAC-43E5B7188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851" y="1825625"/>
            <a:ext cx="11133713" cy="376237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588" y="5889745"/>
            <a:ext cx="590412" cy="489117"/>
          </a:xfrm>
        </p:spPr>
        <p:txBody>
          <a:bodyPr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11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851" y="5946524"/>
            <a:ext cx="176111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255" y="5946524"/>
            <a:ext cx="787630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A255932-A572-442B-83AB-33D6B33D2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851" y="365125"/>
            <a:ext cx="11133713" cy="1099457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17385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0DD15B60-5547-43FB-985F-F29FBD45618C}"/>
              </a:ext>
            </a:extLst>
          </p:cNvPr>
          <p:cNvSpPr/>
          <p:nvPr userDrawn="1"/>
        </p:nvSpPr>
        <p:spPr>
          <a:xfrm>
            <a:off x="11509829" y="0"/>
            <a:ext cx="6821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0C29E28-1E09-40AE-BD8F-E10C7C80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1" y="6356350"/>
            <a:ext cx="2017527" cy="365125"/>
          </a:xfrm>
        </p:spPr>
        <p:txBody>
          <a:bodyPr/>
          <a:lstStyle/>
          <a:p>
            <a:r>
              <a:rPr lang="pt-PT"/>
              <a:t>Cecília Galvão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228560B-1527-43D6-B3B4-6D20A8F6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12" y="6356350"/>
            <a:ext cx="8590700" cy="365125"/>
          </a:xfrm>
        </p:spPr>
        <p:txBody>
          <a:bodyPr/>
          <a:lstStyle/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8B681901-0E1D-4E49-AFE8-3112F03216D3}"/>
              </a:ext>
            </a:extLst>
          </p:cNvPr>
          <p:cNvSpPr/>
          <p:nvPr userDrawn="1"/>
        </p:nvSpPr>
        <p:spPr>
          <a:xfrm rot="2700000">
            <a:off x="11719738" y="-146100"/>
            <a:ext cx="203200" cy="1084279"/>
          </a:xfrm>
          <a:custGeom>
            <a:avLst/>
            <a:gdLst>
              <a:gd name="connsiteX0" fmla="*/ 0 w 203200"/>
              <a:gd name="connsiteY0" fmla="*/ 83655 h 1084279"/>
              <a:gd name="connsiteX1" fmla="*/ 83656 w 203200"/>
              <a:gd name="connsiteY1" fmla="*/ 0 h 1084279"/>
              <a:gd name="connsiteX2" fmla="*/ 203200 w 203200"/>
              <a:gd name="connsiteY2" fmla="*/ 119544 h 1084279"/>
              <a:gd name="connsiteX3" fmla="*/ 203200 w 203200"/>
              <a:gd name="connsiteY3" fmla="*/ 1084279 h 1084279"/>
              <a:gd name="connsiteX4" fmla="*/ 0 w 203200"/>
              <a:gd name="connsiteY4" fmla="*/ 881079 h 10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084279">
                <a:moveTo>
                  <a:pt x="0" y="83655"/>
                </a:moveTo>
                <a:lnTo>
                  <a:pt x="83656" y="0"/>
                </a:lnTo>
                <a:lnTo>
                  <a:pt x="203200" y="119544"/>
                </a:lnTo>
                <a:lnTo>
                  <a:pt x="203200" y="1084279"/>
                </a:lnTo>
                <a:lnTo>
                  <a:pt x="0" y="881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588" y="6232358"/>
            <a:ext cx="590412" cy="489117"/>
          </a:xfrm>
        </p:spPr>
        <p:txBody>
          <a:bodyPr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19" name="Marcador de Posição de Conteúdo 3">
            <a:extLst>
              <a:ext uri="{FF2B5EF4-FFF2-40B4-BE49-F238E27FC236}">
                <a16:creationId xmlns:a16="http://schemas.microsoft.com/office/drawing/2014/main" id="{F8CD73D9-7D05-4744-9D04-FBD001FF57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13212" y="1825625"/>
            <a:ext cx="5181600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7A255932-A572-442B-83AB-33D6B33D2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65125"/>
            <a:ext cx="10751911" cy="1099457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E7B6020D-1A39-45A4-8442-7FC160870F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900" y="1825625"/>
            <a:ext cx="5257799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4524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11523518" y="0"/>
            <a:ext cx="6684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 userDrawn="1"/>
        </p:nvSpPr>
        <p:spPr>
          <a:xfrm>
            <a:off x="11601588" y="-4763"/>
            <a:ext cx="59041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Marcador de Posição da Data 4">
            <a:extLst>
              <a:ext uri="{FF2B5EF4-FFF2-40B4-BE49-F238E27FC236}">
                <a16:creationId xmlns:a16="http://schemas.microsoft.com/office/drawing/2014/main" id="{F0C29E28-1E09-40AE-BD8F-E10C7C80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1" y="6356350"/>
            <a:ext cx="2017527" cy="365125"/>
          </a:xfrm>
        </p:spPr>
        <p:txBody>
          <a:bodyPr/>
          <a:lstStyle/>
          <a:p>
            <a:r>
              <a:rPr lang="pt-PT"/>
              <a:t>Cecília Galvão</a:t>
            </a:r>
          </a:p>
        </p:txBody>
      </p:sp>
      <p:sp>
        <p:nvSpPr>
          <p:cNvPr id="14" name="Marcador de Posição do Rodapé 5">
            <a:extLst>
              <a:ext uri="{FF2B5EF4-FFF2-40B4-BE49-F238E27FC236}">
                <a16:creationId xmlns:a16="http://schemas.microsoft.com/office/drawing/2014/main" id="{B228560B-1527-43D6-B3B4-6D20A8F6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12" y="6356350"/>
            <a:ext cx="8590700" cy="365125"/>
          </a:xfrm>
        </p:spPr>
        <p:txBody>
          <a:bodyPr/>
          <a:lstStyle/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5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588" y="6232358"/>
            <a:ext cx="590412" cy="489117"/>
          </a:xfrm>
        </p:spPr>
        <p:txBody>
          <a:bodyPr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16" name="Marcador de Posição de Conteúdo 3">
            <a:extLst>
              <a:ext uri="{FF2B5EF4-FFF2-40B4-BE49-F238E27FC236}">
                <a16:creationId xmlns:a16="http://schemas.microsoft.com/office/drawing/2014/main" id="{F8CD73D9-7D05-4744-9D04-FBD001FF57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13212" y="1825625"/>
            <a:ext cx="5181600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A255932-A572-442B-83AB-33D6B33D2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65125"/>
            <a:ext cx="10751911" cy="1099457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18" name="Marcador de Posição de Conteúdo 2">
            <a:extLst>
              <a:ext uri="{FF2B5EF4-FFF2-40B4-BE49-F238E27FC236}">
                <a16:creationId xmlns:a16="http://schemas.microsoft.com/office/drawing/2014/main" id="{E7B6020D-1A39-45A4-8442-7FC160870F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900" y="1825625"/>
            <a:ext cx="5257799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4249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Uma imagem com pessoa, relva, interior&#10;&#10;Descrição gerada com confiança muito alta">
            <a:extLst>
              <a:ext uri="{FF2B5EF4-FFF2-40B4-BE49-F238E27FC236}">
                <a16:creationId xmlns:a16="http://schemas.microsoft.com/office/drawing/2014/main" id="{7CE430DB-B609-4C61-B730-7BDBC9E38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209" y="0"/>
            <a:ext cx="8229600" cy="6858000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4368759A-71FB-4A3F-8725-DE306A4681A1}"/>
              </a:ext>
            </a:extLst>
          </p:cNvPr>
          <p:cNvSpPr/>
          <p:nvPr userDrawn="1"/>
        </p:nvSpPr>
        <p:spPr>
          <a:xfrm rot="2700000">
            <a:off x="7568114" y="-4322064"/>
            <a:ext cx="5400000" cy="540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28D509D-ED40-4988-A8B2-4849ED8F0460}"/>
              </a:ext>
            </a:extLst>
          </p:cNvPr>
          <p:cNvSpPr/>
          <p:nvPr userDrawn="1"/>
        </p:nvSpPr>
        <p:spPr>
          <a:xfrm rot="2700000">
            <a:off x="7568114" y="5652469"/>
            <a:ext cx="5400000" cy="540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788D3DF-0431-4F53-B3F7-7E08138847CC}"/>
              </a:ext>
            </a:extLst>
          </p:cNvPr>
          <p:cNvSpPr/>
          <p:nvPr userDrawn="1"/>
        </p:nvSpPr>
        <p:spPr>
          <a:xfrm rot="2700000">
            <a:off x="1568569" y="684743"/>
            <a:ext cx="5550417" cy="55504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58B3647-4EE7-4519-BADA-F4B7C98EB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77" y="365126"/>
            <a:ext cx="4236269" cy="2107138"/>
          </a:xfrm>
        </p:spPr>
        <p:txBody>
          <a:bodyPr/>
          <a:lstStyle>
            <a:lvl1pPr algn="l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Agradecimentos</a:t>
            </a:r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E7B6020D-1A39-45A4-8442-7FC160870F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8976" y="4373951"/>
            <a:ext cx="4236269" cy="1301803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</p:txBody>
      </p:sp>
      <p:grpSp>
        <p:nvGrpSpPr>
          <p:cNvPr id="2" name="Grupo 1"/>
          <p:cNvGrpSpPr/>
          <p:nvPr userDrawn="1"/>
        </p:nvGrpSpPr>
        <p:grpSpPr>
          <a:xfrm rot="10800000">
            <a:off x="9275489" y="5310410"/>
            <a:ext cx="1942330" cy="1547590"/>
            <a:chOff x="9275489" y="5310410"/>
            <a:chExt cx="1942330" cy="154759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2ADB766-803D-4924-9B32-FEE6ABEAA9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75489" y="5548122"/>
              <a:ext cx="965842" cy="96584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293885" y="5310410"/>
              <a:ext cx="923934" cy="1547590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 userDrawn="1"/>
        </p:nvSpPr>
        <p:spPr>
          <a:xfrm>
            <a:off x="12214148" y="0"/>
            <a:ext cx="12191999" cy="68580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59DFBC-0CDC-470E-9305-E8AA906E1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365688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98999DB-7BFF-4948-8EE8-357DF0582041}"/>
              </a:ext>
            </a:extLst>
          </p:cNvPr>
          <p:cNvSpPr/>
          <p:nvPr userDrawn="1"/>
        </p:nvSpPr>
        <p:spPr>
          <a:xfrm>
            <a:off x="664684" y="2721166"/>
            <a:ext cx="10862631" cy="4136834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24B6DE-D42E-435D-B6B7-4BF5AC4A1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61" y="3090770"/>
            <a:ext cx="2066820" cy="34630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2ADB766-803D-4924-9B32-FEE6ABEA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198" y="331768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59DFBC-0CDC-470E-9305-E8AA906E1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36568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5DDEAF8-9A5F-45F1-A907-91DAE78BD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1"/>
            <a:ext cx="1523999" cy="25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C3051DC-E9D7-4104-9CEB-64799D9B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" y="3201"/>
            <a:ext cx="3231243" cy="68548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84DDA3C-3167-44DC-8458-5BBD4C00A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835" y="672029"/>
            <a:ext cx="2905916" cy="123105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TEMA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0C5882-CED6-4F43-BF82-CA47B5D56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50" y="6141829"/>
            <a:ext cx="5708310" cy="147053"/>
          </a:xfrm>
          <a:prstGeom prst="rect">
            <a:avLst/>
          </a:prstGeom>
        </p:spPr>
      </p:pic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BE1829B2-CE5D-4223-9581-196D47CFB8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42339" y="2148289"/>
            <a:ext cx="7722825" cy="39413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4743" y="6356350"/>
            <a:ext cx="5846821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6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2775" y="6356350"/>
            <a:ext cx="2126492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4141673" y="671187"/>
            <a:ext cx="7723187" cy="12319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olido Compressed Bold" panose="000008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b="0" i="0" u="none" dirty="0">
                <a:effectLst/>
              </a:rPr>
              <a:t>Subtítulo</a:t>
            </a:r>
          </a:p>
        </p:txBody>
      </p:sp>
      <p:sp>
        <p:nvSpPr>
          <p:cNvPr id="17" name="Marcador de Posição do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327025" y="1944688"/>
            <a:ext cx="2905125" cy="1485900"/>
          </a:xfrm>
        </p:spPr>
        <p:txBody>
          <a:bodyPr anchor="t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Solido Compressed Bold" panose="00000800000000000000" pitchFamily="50" charset="0"/>
              </a:defRPr>
            </a:lvl1pPr>
          </a:lstStyle>
          <a:p>
            <a:pPr lvl="0"/>
            <a:r>
              <a:rPr lang="pt-PT" dirty="0"/>
              <a:t>SUBTEMA</a:t>
            </a:r>
          </a:p>
        </p:txBody>
      </p:sp>
      <p:sp>
        <p:nvSpPr>
          <p:cNvPr id="11" name="Marcador de Posição do Número do Diapositivo 5">
            <a:extLst>
              <a:ext uri="{FF2B5EF4-FFF2-40B4-BE49-F238E27FC236}">
                <a16:creationId xmlns:a16="http://schemas.microsoft.com/office/drawing/2014/main" id="{FF92268F-0D20-9743-A4DB-D8A6FDB7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563" y="6356350"/>
            <a:ext cx="590449" cy="365125"/>
          </a:xfrm>
        </p:spPr>
        <p:txBody>
          <a:bodyPr/>
          <a:lstStyle>
            <a:lvl1pPr>
              <a:defRPr sz="1000"/>
            </a:lvl1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81350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2F12D6-B79B-4D51-A006-7B5E31EF6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23275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D67835-386F-4606-93DF-A83BACCDF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835" y="672029"/>
            <a:ext cx="2905916" cy="1231058"/>
          </a:xfrm>
        </p:spPr>
        <p:txBody>
          <a:bodyPr anchor="b">
            <a:normAutofit/>
          </a:bodyPr>
          <a:lstStyle>
            <a:lvl1pPr algn="l">
              <a:defRPr sz="4400"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TEMA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E0C5882-CED6-4F43-BF82-CA47B5D56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50" y="6141829"/>
            <a:ext cx="5708310" cy="147053"/>
          </a:xfrm>
          <a:prstGeom prst="rect">
            <a:avLst/>
          </a:prstGeom>
        </p:spPr>
      </p:pic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4743" y="6356350"/>
            <a:ext cx="5846821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5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2775" y="6356350"/>
            <a:ext cx="2126492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17" name="Marcador de Posição de Conteúdo 2">
            <a:extLst>
              <a:ext uri="{FF2B5EF4-FFF2-40B4-BE49-F238E27FC236}">
                <a16:creationId xmlns:a16="http://schemas.microsoft.com/office/drawing/2014/main" id="{BE1829B2-CE5D-4223-9581-196D47CFB8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42339" y="2148289"/>
            <a:ext cx="7722825" cy="39413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8" name="Marcador de Posição do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4141673" y="671187"/>
            <a:ext cx="7723187" cy="12319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olido Compressed Bold" panose="000008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b="0" i="0" u="none" dirty="0">
                <a:effectLst/>
              </a:rPr>
              <a:t>Subtítulo</a:t>
            </a:r>
          </a:p>
        </p:txBody>
      </p:sp>
      <p:sp>
        <p:nvSpPr>
          <p:cNvPr id="11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327025" y="1944267"/>
            <a:ext cx="2905125" cy="148632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accent4"/>
                </a:solidFill>
                <a:latin typeface="Solido Compressed Bold" panose="00000800000000000000" pitchFamily="50" charset="0"/>
              </a:defRPr>
            </a:lvl1pPr>
          </a:lstStyle>
          <a:p>
            <a:pPr lvl="0"/>
            <a:r>
              <a:rPr lang="pt-PT" dirty="0"/>
              <a:t>SUBTEMA</a:t>
            </a:r>
          </a:p>
        </p:txBody>
      </p:sp>
    </p:spTree>
    <p:extLst>
      <p:ext uri="{BB962C8B-B14F-4D97-AF65-F5344CB8AC3E}">
        <p14:creationId xmlns:p14="http://schemas.microsoft.com/office/powerpoint/2010/main" val="252653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essor visí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2F12D6-B79B-4D51-A006-7B5E31EF6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232751" cy="6858001"/>
          </a:xfrm>
          <a:prstGeom prst="rect">
            <a:avLst/>
          </a:prstGeom>
        </p:spPr>
      </p:pic>
      <p:sp>
        <p:nvSpPr>
          <p:cNvPr id="11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327626" y="924762"/>
            <a:ext cx="2905125" cy="14863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accent4"/>
                </a:solidFill>
                <a:latin typeface="Solido Compressed Bold" panose="00000800000000000000" pitchFamily="50" charset="0"/>
              </a:defRPr>
            </a:lvl1pPr>
          </a:lstStyle>
          <a:p>
            <a:pPr lvl="0"/>
            <a:r>
              <a:rPr lang="pt-PT" dirty="0"/>
              <a:t>SUBTEMA</a:t>
            </a:r>
          </a:p>
        </p:txBody>
      </p:sp>
    </p:spTree>
    <p:extLst>
      <p:ext uri="{BB962C8B-B14F-4D97-AF65-F5344CB8AC3E}">
        <p14:creationId xmlns:p14="http://schemas.microsoft.com/office/powerpoint/2010/main" val="303113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8D4C0A0-B31B-4AD8-93D2-B373CB68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6" y="5850287"/>
            <a:ext cx="12202886" cy="5576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8B3647-4EE7-4519-BADA-F4B7C98EB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851" y="365126"/>
            <a:ext cx="11516297" cy="1161492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5B011E-8E34-4A92-9EAC-43E5B7188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7807" y="1825625"/>
            <a:ext cx="5666342" cy="376237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A6D66B9A-1509-481B-952E-748A36FF210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852" y="1825625"/>
            <a:ext cx="5666342" cy="376237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 txBox="1">
            <a:spLocks/>
          </p:cNvSpPr>
          <p:nvPr userDrawn="1"/>
        </p:nvSpPr>
        <p:spPr>
          <a:xfrm>
            <a:off x="11601588" y="5889745"/>
            <a:ext cx="590412" cy="489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300" b="1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11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851" y="5946524"/>
            <a:ext cx="176111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255" y="5946524"/>
            <a:ext cx="787630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158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8D4C0A0-B31B-4AD8-93D2-B373CB68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6" y="5850287"/>
            <a:ext cx="12202886" cy="5576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8B3647-4EE7-4519-BADA-F4B7C98EB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851" y="365126"/>
            <a:ext cx="11516297" cy="1161492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5B011E-8E34-4A92-9EAC-43E5B7188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7807" y="1825625"/>
            <a:ext cx="5666342" cy="376237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A6D66B9A-1509-481B-952E-748A36FF210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852" y="1825625"/>
            <a:ext cx="5666342" cy="376237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 txBox="1">
            <a:spLocks/>
          </p:cNvSpPr>
          <p:nvPr userDrawn="1"/>
        </p:nvSpPr>
        <p:spPr>
          <a:xfrm>
            <a:off x="11601588" y="5889745"/>
            <a:ext cx="590412" cy="489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300" b="1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11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851" y="5946524"/>
            <a:ext cx="176111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255" y="5946524"/>
            <a:ext cx="787630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112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C15989C-711E-4B2F-B3FD-08C567EC7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" y="1939"/>
            <a:ext cx="5079620" cy="6856061"/>
          </a:xfrm>
          <a:prstGeom prst="rect">
            <a:avLst/>
          </a:prstGeom>
        </p:spPr>
      </p:pic>
      <p:sp>
        <p:nvSpPr>
          <p:cNvPr id="17" name="Marcador de Posição de Conteúdo 2">
            <a:extLst>
              <a:ext uri="{FF2B5EF4-FFF2-40B4-BE49-F238E27FC236}">
                <a16:creationId xmlns:a16="http://schemas.microsoft.com/office/drawing/2014/main" id="{51DCAD2B-A30B-494D-8D45-4A9A7D7805F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142340" y="2148289"/>
            <a:ext cx="7722824" cy="39413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8CCD852-B6DC-40FB-9C2A-25D1B827F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50" y="6141829"/>
            <a:ext cx="5708310" cy="147053"/>
          </a:xfrm>
          <a:prstGeom prst="rect">
            <a:avLst/>
          </a:prstGeom>
        </p:spPr>
      </p:pic>
      <p:sp>
        <p:nvSpPr>
          <p:cNvPr id="13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01588" y="6334526"/>
            <a:ext cx="590412" cy="386949"/>
          </a:xfrm>
        </p:spPr>
        <p:txBody>
          <a:bodyPr/>
          <a:lstStyle>
            <a:lvl1pPr algn="ctr">
              <a:defRPr sz="1300">
                <a:solidFill>
                  <a:schemeClr val="accent4"/>
                </a:solidFill>
              </a:defRPr>
            </a:lvl1pPr>
          </a:lstStyle>
          <a:p>
            <a:fld id="{B7B805DB-E489-4943-B29D-93FC73E94CD1}" type="slidenum">
              <a:rPr lang="pt-PT" altLang="pt-PT" smtClean="0"/>
              <a:pPr/>
              <a:t>‹#›</a:t>
            </a:fld>
            <a:endParaRPr lang="pt-PT" dirty="0"/>
          </a:p>
        </p:txBody>
      </p:sp>
      <p:sp>
        <p:nvSpPr>
          <p:cNvPr id="21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4743" y="6356350"/>
            <a:ext cx="5846821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22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2775" y="6356350"/>
            <a:ext cx="2126492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84DDA3C-3167-44DC-8458-5BBD4C00A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835" y="672029"/>
            <a:ext cx="2905916" cy="123105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TEMA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327025" y="1944266"/>
            <a:ext cx="2905125" cy="1473621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Solido Compressed Bold" panose="00000800000000000000" pitchFamily="50" charset="0"/>
              </a:defRPr>
            </a:lvl1pPr>
          </a:lstStyle>
          <a:p>
            <a:pPr lvl="0"/>
            <a:r>
              <a:rPr lang="pt-PT" dirty="0"/>
              <a:t>SUBTEMA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8" hasCustomPrompt="1"/>
          </p:nvPr>
        </p:nvSpPr>
        <p:spPr>
          <a:xfrm>
            <a:off x="4141788" y="1277938"/>
            <a:ext cx="7723187" cy="625475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latin typeface="Solido Compressed Bold" panose="00000800000000000000" pitchFamily="50" charset="0"/>
              </a:defRPr>
            </a:lvl1pPr>
          </a:lstStyle>
          <a:p>
            <a:pPr lvl="0"/>
            <a:r>
              <a:rPr lang="pt-PT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82670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8CD73D9-7D05-4744-9D04-FBD001FF57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76570" y="1825625"/>
            <a:ext cx="5181600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A6D1DA5-C881-42A1-B912-D9C038CD2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" y="1291"/>
            <a:ext cx="1105920" cy="68567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255932-A572-442B-83AB-33D6B33D2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259" y="365125"/>
            <a:ext cx="10751911" cy="1099457"/>
          </a:xfrm>
        </p:spPr>
        <p:txBody>
          <a:bodyPr/>
          <a:lstStyle>
            <a:lvl1pPr algn="ctr">
              <a:defRPr>
                <a:latin typeface="Solido Compressed Bold" panose="00000800000000000000" pitchFamily="50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7B6020D-1A39-45A4-8442-7FC160870F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6259" y="1825625"/>
            <a:ext cx="5181600" cy="415426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Texto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309C648-B5E0-4160-ABFB-F69E618FB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50" y="6141829"/>
            <a:ext cx="5708310" cy="147053"/>
          </a:xfrm>
          <a:prstGeom prst="rect">
            <a:avLst/>
          </a:prstGeom>
        </p:spPr>
      </p:pic>
      <p:sp>
        <p:nvSpPr>
          <p:cNvPr id="10" name="Marcador de Posição do Número do Diapositivo 6">
            <a:extLst>
              <a:ext uri="{FF2B5EF4-FFF2-40B4-BE49-F238E27FC236}">
                <a16:creationId xmlns:a16="http://schemas.microsoft.com/office/drawing/2014/main" id="{1872C389-DC5F-4649-A9BB-2F3D317F4907}"/>
              </a:ext>
            </a:extLst>
          </p:cNvPr>
          <p:cNvSpPr txBox="1">
            <a:spLocks/>
          </p:cNvSpPr>
          <p:nvPr userDrawn="1"/>
        </p:nvSpPr>
        <p:spPr>
          <a:xfrm>
            <a:off x="11601588" y="6232358"/>
            <a:ext cx="590412" cy="489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300" b="1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805DB-E489-4943-B29D-93FC73E94CD1}" type="slidenum">
              <a:rPr lang="pt-PT" altLang="pt-PT" smtClean="0">
                <a:solidFill>
                  <a:schemeClr val="accent5"/>
                </a:solidFill>
              </a:rPr>
              <a:pPr/>
              <a:t>‹#›</a:t>
            </a:fld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86F28462-9B63-459C-B3A2-E347B522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4743" y="6356350"/>
            <a:ext cx="5846821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PT"/>
              <a:t>Cultura científica dos cidadãos</a:t>
            </a:r>
            <a:endParaRPr lang="pt-PT" dirty="0"/>
          </a:p>
        </p:txBody>
      </p:sp>
      <p:sp>
        <p:nvSpPr>
          <p:cNvPr id="14" name="Marcador de Posição da Data 4">
            <a:extLst>
              <a:ext uri="{FF2B5EF4-FFF2-40B4-BE49-F238E27FC236}">
                <a16:creationId xmlns:a16="http://schemas.microsoft.com/office/drawing/2014/main" id="{22D3AB5C-97CD-426E-B024-A5FF010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2775" y="6356350"/>
            <a:ext cx="2126492" cy="36512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</p:spTree>
    <p:extLst>
      <p:ext uri="{BB962C8B-B14F-4D97-AF65-F5344CB8AC3E}">
        <p14:creationId xmlns:p14="http://schemas.microsoft.com/office/powerpoint/2010/main" val="287946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E2E7F12-594A-4C78-B992-3D08F77F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695C1B7-159C-4CA5-8900-52647220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6DDD234-66FA-49DA-A78C-100E5F32E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Cecília Galvão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B5F67A-8F00-4A78-8483-7CFAA6AE2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pt-PT"/>
              <a:t>Cultura científica dos cidadãos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2C8DE7-7F64-412E-8296-2E809A627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fld id="{81A2433E-9B93-4786-9817-2CA074323A8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6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1" r:id="rId4"/>
    <p:sldLayoutId id="2147483664" r:id="rId5"/>
    <p:sldLayoutId id="2147483650" r:id="rId6"/>
    <p:sldLayoutId id="2147483662" r:id="rId7"/>
    <p:sldLayoutId id="2147483653" r:id="rId8"/>
    <p:sldLayoutId id="2147483652" r:id="rId9"/>
    <p:sldLayoutId id="2147483661" r:id="rId10"/>
    <p:sldLayoutId id="2147483656" r:id="rId11"/>
    <p:sldLayoutId id="2147483657" r:id="rId12"/>
    <p:sldLayoutId id="2147483655" r:id="rId13"/>
    <p:sldLayoutId id="2147483660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Solido Compressed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factsheets/en/sheet/107/the-common-agricultural-policy-instruments-and-refo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c.europa.eu/info/food-farming-fisheries/key-policies/common-agricultural-policy/new-cap-2023-27_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08026" y="237875"/>
            <a:ext cx="8502124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Major past reforms of the Common Agricultural Policy (CAP):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www.europarl.europa.eu/factsheets/en/sheet/107/the-common-agricultural-policy-instruments-and-reforms</a:t>
            </a:r>
            <a:r>
              <a:rPr lang="en-US" sz="28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800" dirty="0" smtClean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8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The post-2021 CAP: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ec.europa.eu/info/food-farming-fisheries/key-policies/common-agricultural-policy/new-cap-2023-27_en</a:t>
            </a:r>
            <a:r>
              <a:rPr lang="en-US" sz="2800" dirty="0" smtClean="0"/>
              <a:t> </a:t>
            </a:r>
            <a:endParaRPr lang="en-US" sz="28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PT" sz="4400" b="1" dirty="0">
              <a:solidFill>
                <a:srgbClr val="42210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943" y="1382486"/>
            <a:ext cx="10232571" cy="472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pt-PT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8" y="0"/>
            <a:ext cx="9171341" cy="6773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699" y="5487688"/>
            <a:ext cx="2117272" cy="16315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PT" sz="2000" i="1" dirty="0" err="1" smtClean="0"/>
              <a:t>Source</a:t>
            </a:r>
            <a:r>
              <a:rPr lang="pt-PT" sz="2000" i="1" dirty="0" smtClean="0"/>
              <a:t>:</a:t>
            </a:r>
            <a:r>
              <a:rPr lang="pt-PT" sz="2000" dirty="0" smtClean="0"/>
              <a:t> </a:t>
            </a:r>
            <a:r>
              <a:rPr lang="en-US" sz="2000" dirty="0"/>
              <a:t>Bailey, A., Lang, T., &amp; Schoen, V. (2016). Does the CAP still fit?.</a:t>
            </a:r>
            <a:endParaRPr 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5309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91168"/>
            <a:ext cx="11070771" cy="59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08026" y="237875"/>
            <a:ext cx="8502124" cy="199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/>
              <a:t>Daugbjerg</a:t>
            </a:r>
            <a:r>
              <a:rPr lang="en-US" sz="2800" dirty="0"/>
              <a:t>, C., &amp; </a:t>
            </a:r>
            <a:r>
              <a:rPr lang="en-US" sz="2800" dirty="0" err="1"/>
              <a:t>Feindt</a:t>
            </a:r>
            <a:r>
              <a:rPr lang="en-US" sz="2800" dirty="0"/>
              <a:t>, P. H. (2017). Post-exceptionalism in public policy: transforming food and agricultural policy. </a:t>
            </a:r>
            <a:r>
              <a:rPr lang="en-US" sz="2800" i="1" dirty="0"/>
              <a:t>Journal of European Public Policy</a:t>
            </a:r>
            <a:r>
              <a:rPr lang="en-US" sz="2800" dirty="0"/>
              <a:t>, </a:t>
            </a:r>
            <a:r>
              <a:rPr lang="en-US" sz="2800" i="1" dirty="0"/>
              <a:t>24</a:t>
            </a:r>
            <a:r>
              <a:rPr lang="en-US" sz="2800" dirty="0"/>
              <a:t>(11), 1565-1584.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PT" sz="4400" b="1" dirty="0">
              <a:solidFill>
                <a:srgbClr val="42210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943" y="1382486"/>
            <a:ext cx="10232571" cy="472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pt-PT" sz="5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1792689"/>
            <a:ext cx="10929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dvOT46dcae81"/>
              </a:rPr>
              <a:t>Examples of policy innovations in </a:t>
            </a:r>
            <a:r>
              <a:rPr lang="en-US" sz="2200" dirty="0" err="1">
                <a:latin typeface="AdvOT46dcae81"/>
              </a:rPr>
              <a:t>agri</a:t>
            </a:r>
            <a:r>
              <a:rPr lang="en-US" sz="2200" dirty="0">
                <a:latin typeface="AdvOT46dcae81"/>
              </a:rPr>
              <a:t>-food </a:t>
            </a:r>
            <a:r>
              <a:rPr lang="en-US" sz="2200" dirty="0" smtClean="0">
                <a:latin typeface="AdvOT46dcae81"/>
              </a:rPr>
              <a:t>policy [shaping the trend in CAP reforms]: 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AdvOT46dcae81"/>
              </a:rPr>
              <a:t>the </a:t>
            </a:r>
            <a:r>
              <a:rPr lang="en-US" sz="2200" dirty="0">
                <a:latin typeface="AdvOT46dcae81"/>
              </a:rPr>
              <a:t>move from price support through </a:t>
            </a:r>
            <a:r>
              <a:rPr lang="en-US" sz="2200" dirty="0" smtClean="0">
                <a:latin typeface="AdvOT46dcae81"/>
              </a:rPr>
              <a:t>market intervention </a:t>
            </a:r>
            <a:r>
              <a:rPr lang="en-US" sz="2200" dirty="0">
                <a:latin typeface="AdvOT46dcae81"/>
              </a:rPr>
              <a:t>to income support through less production and </a:t>
            </a:r>
            <a:r>
              <a:rPr lang="en-US" sz="2200" dirty="0" smtClean="0">
                <a:latin typeface="AdvOT46dcae81"/>
              </a:rPr>
              <a:t>trade-distorting direct </a:t>
            </a:r>
            <a:r>
              <a:rPr lang="en-US" sz="2200" dirty="0">
                <a:latin typeface="AdvOT46dcae81"/>
              </a:rPr>
              <a:t>payments </a:t>
            </a:r>
            <a:endParaRPr lang="en-US" sz="2200" dirty="0" smtClean="0">
              <a:latin typeface="AdvOT46dcae81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AdvOT46dcae81"/>
              </a:rPr>
              <a:t>the </a:t>
            </a:r>
            <a:r>
              <a:rPr lang="en-US" sz="2200" dirty="0">
                <a:latin typeface="AdvOT46dcae81"/>
              </a:rPr>
              <a:t>introduction of agro-environmental policies. </a:t>
            </a:r>
            <a:endParaRPr lang="en-US" sz="2200" dirty="0" smtClean="0">
              <a:latin typeface="AdvOT46dcae81"/>
            </a:endParaRPr>
          </a:p>
          <a:p>
            <a:r>
              <a:rPr lang="en-US" sz="2200" dirty="0" smtClean="0">
                <a:latin typeface="AdvOT46dcae81"/>
              </a:rPr>
              <a:t>Under the </a:t>
            </a:r>
            <a:r>
              <a:rPr lang="en-US" sz="2200" dirty="0">
                <a:latin typeface="AdvOT46dcae81"/>
              </a:rPr>
              <a:t>influence of market liberalism, the general direction has been a </a:t>
            </a:r>
            <a:r>
              <a:rPr lang="en-US" sz="2200" dirty="0" smtClean="0">
                <a:latin typeface="AdvOT46dcae81"/>
              </a:rPr>
              <a:t>move away </a:t>
            </a:r>
            <a:r>
              <a:rPr lang="en-US" sz="2200" dirty="0">
                <a:latin typeface="AdvOT46dcae81"/>
              </a:rPr>
              <a:t>from market-distorting instruments (guaranteed floor prices, </a:t>
            </a:r>
            <a:r>
              <a:rPr lang="en-US" sz="2200" dirty="0" smtClean="0">
                <a:latin typeface="AdvOT46dcae81"/>
              </a:rPr>
              <a:t>production- linked </a:t>
            </a:r>
            <a:r>
              <a:rPr lang="en-US" sz="2200" dirty="0">
                <a:latin typeface="AdvOT46dcae81"/>
              </a:rPr>
              <a:t>direct payments and comparatively high tariffs), making </a:t>
            </a:r>
            <a:r>
              <a:rPr lang="en-US" sz="2200" dirty="0" smtClean="0">
                <a:latin typeface="AdvOT46dcae81"/>
              </a:rPr>
              <a:t>agriculture less </a:t>
            </a:r>
            <a:r>
              <a:rPr lang="en-US" sz="2200" dirty="0">
                <a:latin typeface="AdvOT46dcae81"/>
              </a:rPr>
              <a:t>exceptional in this regard. </a:t>
            </a:r>
            <a:endParaRPr lang="en-US" sz="2200" dirty="0" smtClean="0">
              <a:latin typeface="AdvOT46dcae81"/>
            </a:endParaRPr>
          </a:p>
          <a:p>
            <a:r>
              <a:rPr lang="en-US" sz="2200" dirty="0" smtClean="0">
                <a:latin typeface="AdvOT46dcae81"/>
              </a:rPr>
              <a:t>Though </a:t>
            </a:r>
            <a:r>
              <a:rPr lang="en-US" sz="2200" dirty="0">
                <a:latin typeface="AdvOT46dcae81"/>
              </a:rPr>
              <a:t>reformed, the instruments </a:t>
            </a:r>
            <a:r>
              <a:rPr lang="en-US" sz="2200" dirty="0" smtClean="0">
                <a:latin typeface="AdvOT46dcae81"/>
              </a:rPr>
              <a:t>remain sector-specific </a:t>
            </a:r>
            <a:r>
              <a:rPr lang="en-US" sz="2200" dirty="0">
                <a:latin typeface="AdvOT46dcae81"/>
              </a:rPr>
              <a:t>but are increasingly linked to public interest concerns. </a:t>
            </a:r>
            <a:r>
              <a:rPr lang="en-US" sz="2200" dirty="0" smtClean="0">
                <a:latin typeface="AdvOT46dcae81"/>
              </a:rPr>
              <a:t>For instance: 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AdvOT46dcae81"/>
              </a:rPr>
              <a:t>direct </a:t>
            </a:r>
            <a:r>
              <a:rPr lang="en-US" sz="2200" dirty="0">
                <a:latin typeface="AdvOT46dcae81"/>
              </a:rPr>
              <a:t>payments have been linked to specific conservation </a:t>
            </a:r>
            <a:r>
              <a:rPr lang="en-US" sz="2200" dirty="0" smtClean="0">
                <a:latin typeface="AdvOT46dcae81"/>
              </a:rPr>
              <a:t>practices (</a:t>
            </a:r>
            <a:r>
              <a:rPr lang="en-US" sz="2200" dirty="0" smtClean="0">
                <a:latin typeface="AdvOT46dcae81+20"/>
              </a:rPr>
              <a:t>‘</a:t>
            </a:r>
            <a:r>
              <a:rPr lang="en-US" sz="2200" dirty="0">
                <a:latin typeface="AdvOT46dcae81"/>
              </a:rPr>
              <a:t>greening</a:t>
            </a:r>
            <a:r>
              <a:rPr lang="en-US" sz="2200" dirty="0">
                <a:latin typeface="AdvOT46dcae81+20"/>
              </a:rPr>
              <a:t>’</a:t>
            </a:r>
            <a:r>
              <a:rPr lang="en-US" sz="2200" dirty="0">
                <a:latin typeface="AdvOT46dcae81"/>
              </a:rPr>
              <a:t>) </a:t>
            </a:r>
            <a:endParaRPr lang="en-US" sz="2200" dirty="0" smtClean="0">
              <a:latin typeface="AdvOT46dcae81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AdvOT46dcae81"/>
              </a:rPr>
              <a:t>or </a:t>
            </a:r>
            <a:r>
              <a:rPr lang="en-US" sz="2200" dirty="0">
                <a:latin typeface="AdvOT46dcae81"/>
              </a:rPr>
              <a:t>to compliance with established or new regulations (</a:t>
            </a:r>
            <a:r>
              <a:rPr lang="en-US" sz="2200" dirty="0">
                <a:latin typeface="AdvOT46dcae81+20"/>
              </a:rPr>
              <a:t>‘</a:t>
            </a:r>
            <a:r>
              <a:rPr lang="en-US" sz="2200" dirty="0">
                <a:latin typeface="AdvOT46dcae81"/>
              </a:rPr>
              <a:t>cross compliance</a:t>
            </a:r>
            <a:r>
              <a:rPr lang="en-US" sz="2200" dirty="0" smtClean="0">
                <a:latin typeface="AdvOT46dcae81+20"/>
              </a:rPr>
              <a:t>’</a:t>
            </a:r>
            <a:r>
              <a:rPr lang="en-US" sz="2200" dirty="0" smtClean="0">
                <a:latin typeface="AdvOT46dcae81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AdvOT46dcae81"/>
              </a:rPr>
              <a:t>and </a:t>
            </a:r>
            <a:r>
              <a:rPr lang="en-US" sz="2200" dirty="0">
                <a:latin typeface="AdvOT46dcae81"/>
              </a:rPr>
              <a:t>agro-environmental programs that incentivize specific </a:t>
            </a:r>
            <a:r>
              <a:rPr lang="en-US" sz="2200" dirty="0" smtClean="0">
                <a:latin typeface="AdvOT46dcae81"/>
              </a:rPr>
              <a:t>farming </a:t>
            </a:r>
            <a:r>
              <a:rPr lang="pt-PT" sz="2200" dirty="0" err="1" smtClean="0">
                <a:latin typeface="AdvOT46dcae81"/>
              </a:rPr>
              <a:t>practices</a:t>
            </a:r>
            <a:r>
              <a:rPr lang="pt-PT" sz="2200" dirty="0" smtClean="0">
                <a:latin typeface="AdvOT46dcae81"/>
              </a:rPr>
              <a:t> </a:t>
            </a:r>
            <a:r>
              <a:rPr lang="pt-PT" sz="2200" dirty="0" err="1">
                <a:latin typeface="AdvOT46dcae81"/>
              </a:rPr>
              <a:t>have</a:t>
            </a:r>
            <a:r>
              <a:rPr lang="pt-PT" sz="2200" dirty="0">
                <a:latin typeface="AdvOT46dcae81"/>
              </a:rPr>
              <a:t> </a:t>
            </a:r>
            <a:r>
              <a:rPr lang="pt-PT" sz="2200" dirty="0" err="1">
                <a:latin typeface="AdvOT46dcae81"/>
              </a:rPr>
              <a:t>been</a:t>
            </a:r>
            <a:r>
              <a:rPr lang="pt-PT" sz="2200" dirty="0">
                <a:latin typeface="AdvOT46dcae81"/>
              </a:rPr>
              <a:t> </a:t>
            </a:r>
            <a:r>
              <a:rPr lang="pt-PT" sz="2200" dirty="0" err="1">
                <a:latin typeface="AdvOT46dcae81"/>
              </a:rPr>
              <a:t>introduced</a:t>
            </a:r>
            <a:r>
              <a:rPr lang="pt-PT" sz="2200" dirty="0">
                <a:latin typeface="AdvOT46dcae81"/>
              </a:rPr>
              <a:t>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17878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0AF748-1D33-4141-8DEA-53AE37D6DD3A}"/>
              </a:ext>
            </a:extLst>
          </p:cNvPr>
          <p:cNvSpPr txBox="1"/>
          <p:nvPr/>
        </p:nvSpPr>
        <p:spPr>
          <a:xfrm>
            <a:off x="513057" y="502281"/>
            <a:ext cx="10668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/>
              <a:t>Task. </a:t>
            </a:r>
            <a:r>
              <a:rPr lang="en-US" sz="2800" dirty="0" smtClean="0"/>
              <a:t>Based on the article and slides on CAP reforms </a:t>
            </a:r>
            <a:r>
              <a:rPr lang="en-US" sz="2800" dirty="0"/>
              <a:t>since the </a:t>
            </a:r>
            <a:r>
              <a:rPr lang="en-US" sz="2800" dirty="0" smtClean="0"/>
              <a:t>1980s, please identify the </a:t>
            </a:r>
            <a:r>
              <a:rPr lang="en-US" sz="2800" b="1" dirty="0"/>
              <a:t>main </a:t>
            </a:r>
            <a:r>
              <a:rPr lang="en-US" sz="2800" b="1" dirty="0" smtClean="0"/>
              <a:t>trends </a:t>
            </a:r>
            <a:r>
              <a:rPr lang="en-US" sz="2800" u="sng" dirty="0"/>
              <a:t>and</a:t>
            </a:r>
            <a:r>
              <a:rPr lang="en-US" sz="2800" dirty="0"/>
              <a:t> </a:t>
            </a:r>
            <a:r>
              <a:rPr lang="en-US" sz="2800" b="1" dirty="0" smtClean="0"/>
              <a:t>most decisive steps </a:t>
            </a:r>
            <a:r>
              <a:rPr lang="en-US" sz="2800" dirty="0" smtClean="0"/>
              <a:t>as </a:t>
            </a:r>
            <a:r>
              <a:rPr lang="en-US" sz="2800" dirty="0"/>
              <a:t>regards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AutoNum type="alphaLcParenR"/>
            </a:pPr>
            <a:r>
              <a:rPr lang="en-US" sz="2800" dirty="0" smtClean="0"/>
              <a:t>the ways farmers’ income is supported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extent of integration of environmental concerns in the CAP and the policy tools used for this purpose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room for maneuver left to national governments to adapt CAP measures to their different national and regional contexts (subsidiarity)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role that a closed policy network of actors sharing the common idea that “agriculture is different” (exceptionalism) played in environmental integration in the CAP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6586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alete Sustentabilidade">
      <a:dk1>
        <a:srgbClr val="42210B"/>
      </a:dk1>
      <a:lt1>
        <a:srgbClr val="FFFFFF"/>
      </a:lt1>
      <a:dk2>
        <a:srgbClr val="42210B"/>
      </a:dk2>
      <a:lt2>
        <a:srgbClr val="FFFFFF"/>
      </a:lt2>
      <a:accent1>
        <a:srgbClr val="00ADEE"/>
      </a:accent1>
      <a:accent2>
        <a:srgbClr val="8CC63F"/>
      </a:accent2>
      <a:accent3>
        <a:srgbClr val="0DB04B"/>
      </a:accent3>
      <a:accent4>
        <a:srgbClr val="42210B"/>
      </a:accent4>
      <a:accent5>
        <a:srgbClr val="111111"/>
      </a:accent5>
      <a:accent6>
        <a:srgbClr val="333333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5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16477</TotalTime>
  <Words>321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AdvOT46dcae81</vt:lpstr>
      <vt:lpstr>AdvOT46dcae81+20</vt:lpstr>
      <vt:lpstr>Arial</vt:lpstr>
      <vt:lpstr>Arial Narrow</vt:lpstr>
      <vt:lpstr>Calibri</vt:lpstr>
      <vt:lpstr>Lato</vt:lpstr>
      <vt:lpstr>Solido Compressed 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Goulao F3</dc:creator>
  <cp:lastModifiedBy>jlsantos</cp:lastModifiedBy>
  <cp:revision>474</cp:revision>
  <dcterms:created xsi:type="dcterms:W3CDTF">2018-08-01T09:21:57Z</dcterms:created>
  <dcterms:modified xsi:type="dcterms:W3CDTF">2021-12-14T07:56:21Z</dcterms:modified>
</cp:coreProperties>
</file>